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hgxzVKiFrh/FvCA65y685RhuC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9104CC-F54D-4E95-A425-7713EC7E1A2D}">
  <a:tblStyle styleId="{FE9104CC-F54D-4E95-A425-7713EC7E1A2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22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2mC-NUAmM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ky9I1ihAkg" TargetMode="Externa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j5M4s-cdAw" TargetMode="External"/><Relationship Id="rId3" Type="http://schemas.openxmlformats.org/officeDocument/2006/relationships/image" Target="../media/image39.jpg"/><Relationship Id="rId7" Type="http://schemas.openxmlformats.org/officeDocument/2006/relationships/hyperlink" Target="https://www.youtube.com/watch?v=epyWW2e43U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verge.com/2016/3/24/11297050/tay-microsoft-chatbot-racist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s://arstechnica.com/cars/2017/09/ntsb-teslas-autopilot-ux-a-major-role-in-fatal-model-s-crash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86" name="Google Shape;86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Supervisado</a:t>
            </a:r>
            <a:endParaRPr/>
          </a:p>
        </p:txBody>
      </p:sp>
      <p:sp>
        <p:nvSpPr>
          <p:cNvPr id="212" name="Google Shape;212;p10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etiquetados</a:t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7182066" y="1762118"/>
            <a:ext cx="467850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 una serie de datos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definen nuestra variable objetivo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0" descr="Supervised Learning. In machine learning, Supervised… | by Jorge Leonel | 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2118"/>
            <a:ext cx="6224121" cy="459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No supervisado</a:t>
            </a:r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sin etiquetar</a:t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1" descr="Unsupervised Machine Learning Example in Keras | by Andrej Baranovskij | 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8234"/>
            <a:ext cx="6359497" cy="4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 txBox="1"/>
          <p:nvPr/>
        </p:nvSpPr>
        <p:spPr>
          <a:xfrm>
            <a:off x="7386220" y="1762118"/>
            <a:ext cx="437669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no tengo los datos etiquetados. NO hay una variable a predecir.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Tengo una serie de imágenes de perros y gatos, pero en ningún metadato tengo identificado qué hay en cada imagen.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el propio algoritmo el que detecta patrones (tamaño, color de pelo, orejas…) y separa en grupos los datos.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2" descr="What's the Difference Between AI, Machine Learning, and Deep Learning? |  Oracle Big Data Blog"/>
          <p:cNvPicPr preferRelativeResize="0"/>
          <p:nvPr/>
        </p:nvPicPr>
        <p:blipFill rotWithShape="1">
          <a:blip r:embed="rId3">
            <a:alphaModFix/>
          </a:blip>
          <a:srcRect l="7175" t="25695" r="7248" b="9028"/>
          <a:stretch/>
        </p:blipFill>
        <p:spPr>
          <a:xfrm>
            <a:off x="5492676" y="2892806"/>
            <a:ext cx="5984949" cy="260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 descr="Is Programming knowledge Required to Pursue Data Science? |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072" y="2294965"/>
            <a:ext cx="3496182" cy="36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¿Dónde situamos ML?</a:t>
            </a:r>
            <a:endParaRPr/>
          </a:p>
        </p:txBody>
      </p:sp>
      <p:sp>
        <p:nvSpPr>
          <p:cNvPr id="232" name="Google Shape;232;p1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Subcampo de la Inteligencia Artificial (IA)</a:t>
            </a:r>
            <a:endParaRPr/>
          </a:p>
        </p:txBody>
      </p:sp>
      <p:sp>
        <p:nvSpPr>
          <p:cNvPr id="233" name="Google Shape;233;p1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521433" y="4627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s-ES" sz="2800"/>
              <a:t>Machine Learning, Inteligencia Artificial, Deep Learning…</a:t>
            </a:r>
            <a:br>
              <a:rPr lang="es-ES"/>
            </a:br>
            <a:r>
              <a:rPr lang="es-ES"/>
              <a:t>¿Quién es quién?</a:t>
            </a:r>
            <a:endParaRPr/>
          </a:p>
        </p:txBody>
      </p:sp>
      <p:pic>
        <p:nvPicPr>
          <p:cNvPr id="240" name="Google Shape;240;p13" descr="Cómo ganar casi siempre al 'Guess who?' según las matemátic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189" y="2012469"/>
            <a:ext cx="5780088" cy="405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 txBox="1">
            <a:spLocks noGrp="1"/>
          </p:cNvSpPr>
          <p:nvPr>
            <p:ph type="title"/>
          </p:nvPr>
        </p:nvSpPr>
        <p:spPr>
          <a:xfrm>
            <a:off x="40322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/>
              <a:t>Machine Learning</a:t>
            </a:r>
            <a:endParaRPr sz="2400"/>
          </a:p>
        </p:txBody>
      </p:sp>
      <p:sp>
        <p:nvSpPr>
          <p:cNvPr id="247" name="Google Shape;247;p14"/>
          <p:cNvSpPr/>
          <p:nvPr/>
        </p:nvSpPr>
        <p:spPr>
          <a:xfrm>
            <a:off x="363547" y="1628574"/>
            <a:ext cx="3121016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cxnSp>
        <p:nvCxnSpPr>
          <p:cNvPr id="248" name="Google Shape;248;p14"/>
          <p:cNvCxnSpPr/>
          <p:nvPr/>
        </p:nvCxnSpPr>
        <p:spPr>
          <a:xfrm>
            <a:off x="1895475" y="4162425"/>
            <a:ext cx="0" cy="847725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9" name="Google Shape;249;p14"/>
          <p:cNvSpPr txBox="1"/>
          <p:nvPr/>
        </p:nvSpPr>
        <p:spPr>
          <a:xfrm>
            <a:off x="439738" y="5216883"/>
            <a:ext cx="2911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Supervisados, no supervisados…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 txBox="1"/>
          <p:nvPr/>
        </p:nvSpPr>
        <p:spPr>
          <a:xfrm>
            <a:off x="44989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4251436" y="1623912"/>
            <a:ext cx="361654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ML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visión artificial es una de las áreas donde el Deep Learning proporciona una mejora considerable en comparación con algoritmos más tradicionales”</a:t>
            </a:r>
            <a:endParaRPr/>
          </a:p>
        </p:txBody>
      </p:sp>
      <p:cxnSp>
        <p:nvCxnSpPr>
          <p:cNvPr id="252" name="Google Shape;252;p14"/>
          <p:cNvCxnSpPr/>
          <p:nvPr/>
        </p:nvCxnSpPr>
        <p:spPr>
          <a:xfrm>
            <a:off x="2905125" y="5614135"/>
            <a:ext cx="111442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3" name="Google Shape;253;p14"/>
          <p:cNvSpPr txBox="1"/>
          <p:nvPr/>
        </p:nvSpPr>
        <p:spPr>
          <a:xfrm>
            <a:off x="88042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>
            <a:off x="8804274" y="1623912"/>
            <a:ext cx="298450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algoritmos de Machine Learning que tienen como objetivo imitar los comportamientos cognitivos del ser humano”</a:t>
            </a:r>
            <a:endParaRPr/>
          </a:p>
        </p:txBody>
      </p:sp>
      <p:pic>
        <p:nvPicPr>
          <p:cNvPr id="255" name="Google Shape;255;p14" descr="Deep Learning with Pyth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687" y="4749476"/>
            <a:ext cx="3247420" cy="172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 descr="Imagen que contiene dibujo, tabl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0972" y="5658995"/>
            <a:ext cx="632236" cy="63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1748" y="5826885"/>
            <a:ext cx="439922" cy="43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 descr="Imagen que contiene dibuj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52101" y="5793343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8296720" y="6330949"/>
            <a:ext cx="112624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imágenes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10226397" y="6324026"/>
            <a:ext cx="94932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Reproducción de voz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11139438" y="6322166"/>
            <a:ext cx="109043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habla y sonidos</a:t>
            </a:r>
            <a:endParaRPr/>
          </a:p>
        </p:txBody>
      </p:sp>
      <p:pic>
        <p:nvPicPr>
          <p:cNvPr id="262" name="Google Shape;262;p14" descr="Icono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8236" y="5819147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/>
        </p:nvSpPr>
        <p:spPr>
          <a:xfrm>
            <a:off x="9419141" y="6330949"/>
            <a:ext cx="72687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Escritura</a:t>
            </a:r>
            <a:endParaRPr/>
          </a:p>
        </p:txBody>
      </p:sp>
      <p:pic>
        <p:nvPicPr>
          <p:cNvPr id="264" name="Google Shape;264;p14" descr="Icon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13131" y="2978129"/>
            <a:ext cx="1496825" cy="1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 txBox="1"/>
          <p:nvPr/>
        </p:nvSpPr>
        <p:spPr>
          <a:xfrm>
            <a:off x="8720641" y="4489468"/>
            <a:ext cx="14968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Asistentes virtuales</a:t>
            </a:r>
            <a:endParaRPr/>
          </a:p>
        </p:txBody>
      </p:sp>
      <p:pic>
        <p:nvPicPr>
          <p:cNvPr id="266" name="Google Shape;266;p14" descr="Imagen que contiene dibujo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54155" y="3192424"/>
            <a:ext cx="1127554" cy="1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10501965" y="4496680"/>
            <a:ext cx="1347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Coches inteligentes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5" descr="Skyscanner Chatbot — ChatbotGuide.or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4816" y="1923989"/>
            <a:ext cx="6427694" cy="365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Chatbots y asistentes virtuales</a:t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/>
        </p:nvSpPr>
        <p:spPr>
          <a:xfrm>
            <a:off x="523782" y="6123543"/>
            <a:ext cx="3329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disabled people video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82" name="Google Shape;282;p16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Computer Vision</a:t>
            </a:r>
            <a:endParaRPr sz="1800" i="1">
              <a:solidFill>
                <a:srgbClr val="D8D8D8"/>
              </a:solidFill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16" descr="GitHub - StevieG47/Matlab-ComputerVision: Car Tracking, Lane Detection,  Traffic Sign Recognition, Homography, Color Segmentation, Visual Odomet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03377"/>
            <a:ext cx="5074772" cy="346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6" descr="Show Facebook Computer Vision Tags Chrome Extension – Bram.u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902" y="2780805"/>
            <a:ext cx="4957798" cy="26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Robots</a:t>
            </a: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7" descr="Sophia, el primer robot con ciudadanía - CRIPTO TENDENC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170" y="2432482"/>
            <a:ext cx="4366532" cy="29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/>
        </p:nvSpPr>
        <p:spPr>
          <a:xfrm>
            <a:off x="2254928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Sophia Robot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8220723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Robot</a:t>
            </a:r>
            <a:endParaRPr/>
          </a:p>
        </p:txBody>
      </p:sp>
      <p:pic>
        <p:nvPicPr>
          <p:cNvPr id="296" name="Google Shape;296;p17" descr="Handle', el sorprendente robot de Boston Dynamics que salta y mantiene el  equilibrio con sólo dos rueda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74" y="2514045"/>
            <a:ext cx="4670353" cy="28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 txBox="1"/>
          <p:nvPr/>
        </p:nvSpPr>
        <p:spPr>
          <a:xfrm>
            <a:off x="426128" y="6271859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Robots más avanzados en 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 que acaba de nacer…</a:t>
            </a:r>
            <a:endParaRPr/>
          </a:p>
        </p:txBody>
      </p:sp>
      <p:pic>
        <p:nvPicPr>
          <p:cNvPr id="303" name="Google Shape;303;p18" descr="Hacer Meme de Ben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676" y="1899075"/>
            <a:ext cx="5438648" cy="408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9" descr="NTSB: Tesla's Autopilot UX a “major role” in fatal Model S crash [Updated]  | Ars Technic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88" y="2321859"/>
            <a:ext cx="5039894" cy="290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1344706" y="5531224"/>
            <a:ext cx="33438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Tesla’s Autopilot UX a “major role” in fatal Model S crash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19" descr="Twitter taught Microsoft's AI chatbot to be a racist asshole in less than a  day - The Ver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344" y="2904329"/>
            <a:ext cx="4743229" cy="2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 txBox="1"/>
          <p:nvPr/>
        </p:nvSpPr>
        <p:spPr>
          <a:xfrm>
            <a:off x="7376373" y="5531224"/>
            <a:ext cx="36631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taught Microsoft’s AI chatbot to be a racist asshole in less than a day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381740" y="6269888"/>
            <a:ext cx="23703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Alexa fail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10134021" y="6269887"/>
            <a:ext cx="1811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equipo 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</a:t>
            </a:r>
            <a:r>
              <a:rPr lang="es-ES" sz="24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campo entre las matemáticas y la computación mediante el que podemos simular en una máquina, es decir, </a:t>
            </a:r>
            <a:r>
              <a:rPr lang="es-ES" sz="2800" b="1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2800" b="1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2800" b="1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400" y="1902303"/>
            <a:ext cx="727320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716902" y="3091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y herramientas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497691" y="763312"/>
            <a:ext cx="90000" cy="654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Organización de Unidades</a:t>
            </a:r>
            <a:endParaRPr dirty="0"/>
          </a:p>
        </p:txBody>
      </p:sp>
      <p:sp>
        <p:nvSpPr>
          <p:cNvPr id="326" name="Google Shape;326;p21"/>
          <p:cNvSpPr/>
          <p:nvPr/>
        </p:nvSpPr>
        <p:spPr>
          <a:xfrm>
            <a:off x="1234821" y="3523636"/>
            <a:ext cx="8709279" cy="19552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1252884" y="3161501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"/>
          <p:cNvSpPr/>
          <p:nvPr/>
        </p:nvSpPr>
        <p:spPr>
          <a:xfrm>
            <a:off x="2699409" y="3161501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4145934" y="3161501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"/>
          <p:cNvSpPr/>
          <p:nvPr/>
        </p:nvSpPr>
        <p:spPr>
          <a:xfrm>
            <a:off x="5628201" y="3161501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1"/>
          <p:cNvSpPr/>
          <p:nvPr/>
        </p:nvSpPr>
        <p:spPr>
          <a:xfrm>
            <a:off x="7115084" y="3161501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 txBox="1"/>
          <p:nvPr/>
        </p:nvSpPr>
        <p:spPr>
          <a:xfrm>
            <a:off x="1413234" y="2802101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1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2859759" y="2802101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2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4306284" y="2802101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3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5835679" y="2808647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4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7275434" y="2802101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5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1252884" y="4213094"/>
            <a:ext cx="2864424" cy="2984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1097999" y="3922506"/>
            <a:ext cx="3079193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1"/>
          <p:cNvSpPr/>
          <p:nvPr/>
        </p:nvSpPr>
        <p:spPr>
          <a:xfrm>
            <a:off x="4263901" y="4240461"/>
            <a:ext cx="1045497" cy="27103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 txBox="1"/>
          <p:nvPr/>
        </p:nvSpPr>
        <p:spPr>
          <a:xfrm>
            <a:off x="4155938" y="3735343"/>
            <a:ext cx="1240168" cy="60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no supervisado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7134598" y="4244060"/>
            <a:ext cx="714479" cy="29862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5590136" y="4946289"/>
            <a:ext cx="2187362" cy="2984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 txBox="1"/>
          <p:nvPr/>
        </p:nvSpPr>
        <p:spPr>
          <a:xfrm>
            <a:off x="6419413" y="3976389"/>
            <a:ext cx="61225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1"/>
          <p:cNvSpPr txBox="1"/>
          <p:nvPr/>
        </p:nvSpPr>
        <p:spPr>
          <a:xfrm>
            <a:off x="6104031" y="4627147"/>
            <a:ext cx="1210813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</a:t>
            </a:r>
            <a:r>
              <a:rPr lang="es-ES" sz="1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6388831" y="4248115"/>
            <a:ext cx="692050" cy="27081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46;p21">
            <a:extLst>
              <a:ext uri="{FF2B5EF4-FFF2-40B4-BE49-F238E27FC236}">
                <a16:creationId xmlns:a16="http://schemas.microsoft.com/office/drawing/2014/main" id="{F617ACE0-45BF-4A19-8F69-4898897B2B7F}"/>
              </a:ext>
            </a:extLst>
          </p:cNvPr>
          <p:cNvSpPr txBox="1"/>
          <p:nvPr/>
        </p:nvSpPr>
        <p:spPr>
          <a:xfrm>
            <a:off x="7045214" y="3935287"/>
            <a:ext cx="812334" cy="50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347;p21">
            <a:extLst>
              <a:ext uri="{FF2B5EF4-FFF2-40B4-BE49-F238E27FC236}">
                <a16:creationId xmlns:a16="http://schemas.microsoft.com/office/drawing/2014/main" id="{2F1FC2F2-17B7-457D-800D-BDF503045110}"/>
              </a:ext>
            </a:extLst>
          </p:cNvPr>
          <p:cNvSpPr/>
          <p:nvPr/>
        </p:nvSpPr>
        <p:spPr>
          <a:xfrm>
            <a:off x="5481423" y="4240679"/>
            <a:ext cx="812334" cy="27081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45;p21">
            <a:extLst>
              <a:ext uri="{FF2B5EF4-FFF2-40B4-BE49-F238E27FC236}">
                <a16:creationId xmlns:a16="http://schemas.microsoft.com/office/drawing/2014/main" id="{59B35AD6-01E2-42C6-8049-8C7A24984618}"/>
              </a:ext>
            </a:extLst>
          </p:cNvPr>
          <p:cNvSpPr txBox="1"/>
          <p:nvPr/>
        </p:nvSpPr>
        <p:spPr>
          <a:xfrm>
            <a:off x="5629015" y="3968373"/>
            <a:ext cx="61225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31;p21">
            <a:extLst>
              <a:ext uri="{FF2B5EF4-FFF2-40B4-BE49-F238E27FC236}">
                <a16:creationId xmlns:a16="http://schemas.microsoft.com/office/drawing/2014/main" id="{FFB2BAA7-CB56-4889-AA80-01B5F8E1F888}"/>
              </a:ext>
            </a:extLst>
          </p:cNvPr>
          <p:cNvSpPr/>
          <p:nvPr/>
        </p:nvSpPr>
        <p:spPr>
          <a:xfrm>
            <a:off x="8582153" y="3161501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37;p21">
            <a:extLst>
              <a:ext uri="{FF2B5EF4-FFF2-40B4-BE49-F238E27FC236}">
                <a16:creationId xmlns:a16="http://schemas.microsoft.com/office/drawing/2014/main" id="{1B565587-3815-4B7A-812E-6556C454D892}"/>
              </a:ext>
            </a:extLst>
          </p:cNvPr>
          <p:cNvSpPr txBox="1"/>
          <p:nvPr/>
        </p:nvSpPr>
        <p:spPr>
          <a:xfrm>
            <a:off x="8742503" y="2802101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6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44;p21">
            <a:extLst>
              <a:ext uri="{FF2B5EF4-FFF2-40B4-BE49-F238E27FC236}">
                <a16:creationId xmlns:a16="http://schemas.microsoft.com/office/drawing/2014/main" id="{7351C8D6-1D3D-4A27-ACFB-D7DA56A38995}"/>
              </a:ext>
            </a:extLst>
          </p:cNvPr>
          <p:cNvSpPr/>
          <p:nvPr/>
        </p:nvSpPr>
        <p:spPr>
          <a:xfrm>
            <a:off x="1236819" y="4926593"/>
            <a:ext cx="4144993" cy="2984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2;p21">
            <a:extLst>
              <a:ext uri="{FF2B5EF4-FFF2-40B4-BE49-F238E27FC236}">
                <a16:creationId xmlns:a16="http://schemas.microsoft.com/office/drawing/2014/main" id="{96A7DE62-809C-4EFA-BC72-3EB6E693CB71}"/>
              </a:ext>
            </a:extLst>
          </p:cNvPr>
          <p:cNvSpPr txBox="1"/>
          <p:nvPr/>
        </p:nvSpPr>
        <p:spPr>
          <a:xfrm>
            <a:off x="2728075" y="4659865"/>
            <a:ext cx="1357934" cy="35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43;p21">
            <a:extLst>
              <a:ext uri="{FF2B5EF4-FFF2-40B4-BE49-F238E27FC236}">
                <a16:creationId xmlns:a16="http://schemas.microsoft.com/office/drawing/2014/main" id="{70637778-E12B-4286-AE14-E9C2E313D76C}"/>
              </a:ext>
            </a:extLst>
          </p:cNvPr>
          <p:cNvSpPr/>
          <p:nvPr/>
        </p:nvSpPr>
        <p:spPr>
          <a:xfrm>
            <a:off x="7924799" y="4295931"/>
            <a:ext cx="2028377" cy="29862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46;p21">
            <a:extLst>
              <a:ext uri="{FF2B5EF4-FFF2-40B4-BE49-F238E27FC236}">
                <a16:creationId xmlns:a16="http://schemas.microsoft.com/office/drawing/2014/main" id="{F2256024-8807-4C74-88A5-AD732735448D}"/>
              </a:ext>
            </a:extLst>
          </p:cNvPr>
          <p:cNvSpPr txBox="1"/>
          <p:nvPr/>
        </p:nvSpPr>
        <p:spPr>
          <a:xfrm>
            <a:off x="7784183" y="3975224"/>
            <a:ext cx="2494206" cy="32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Cloud &amp; Big Data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43;p21">
            <a:extLst>
              <a:ext uri="{FF2B5EF4-FFF2-40B4-BE49-F238E27FC236}">
                <a16:creationId xmlns:a16="http://schemas.microsoft.com/office/drawing/2014/main" id="{861D6FB9-DA8C-4092-A95B-CEA95F094B63}"/>
              </a:ext>
            </a:extLst>
          </p:cNvPr>
          <p:cNvSpPr/>
          <p:nvPr/>
        </p:nvSpPr>
        <p:spPr>
          <a:xfrm>
            <a:off x="7924799" y="4893243"/>
            <a:ext cx="2043955" cy="29862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46;p21">
            <a:extLst>
              <a:ext uri="{FF2B5EF4-FFF2-40B4-BE49-F238E27FC236}">
                <a16:creationId xmlns:a16="http://schemas.microsoft.com/office/drawing/2014/main" id="{9A6F8036-C78E-4CD3-B120-F49E0D6EC8CC}"/>
              </a:ext>
            </a:extLst>
          </p:cNvPr>
          <p:cNvSpPr txBox="1"/>
          <p:nvPr/>
        </p:nvSpPr>
        <p:spPr>
          <a:xfrm>
            <a:off x="7746204" y="4587373"/>
            <a:ext cx="2494206" cy="32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Productivización</a:t>
            </a:r>
            <a:endParaRPr lang="es-ES"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51;p21">
            <a:extLst>
              <a:ext uri="{FF2B5EF4-FFF2-40B4-BE49-F238E27FC236}">
                <a16:creationId xmlns:a16="http://schemas.microsoft.com/office/drawing/2014/main" id="{F5D9658E-2F42-45D6-B103-A4428B455F4B}"/>
              </a:ext>
            </a:extLst>
          </p:cNvPr>
          <p:cNvSpPr/>
          <p:nvPr/>
        </p:nvSpPr>
        <p:spPr>
          <a:xfrm rot="6281559">
            <a:off x="7563516" y="2261084"/>
            <a:ext cx="876460" cy="1699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51;p21">
            <a:extLst>
              <a:ext uri="{FF2B5EF4-FFF2-40B4-BE49-F238E27FC236}">
                <a16:creationId xmlns:a16="http://schemas.microsoft.com/office/drawing/2014/main" id="{0A2B001E-173C-4F7D-842F-D742E091B96A}"/>
              </a:ext>
            </a:extLst>
          </p:cNvPr>
          <p:cNvSpPr/>
          <p:nvPr/>
        </p:nvSpPr>
        <p:spPr>
          <a:xfrm rot="7373443">
            <a:off x="9754126" y="2529960"/>
            <a:ext cx="860172" cy="1742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37;p21">
            <a:extLst>
              <a:ext uri="{FF2B5EF4-FFF2-40B4-BE49-F238E27FC236}">
                <a16:creationId xmlns:a16="http://schemas.microsoft.com/office/drawing/2014/main" id="{658DA6C3-524A-4F44-9ED1-69FD0A8F6793}"/>
              </a:ext>
            </a:extLst>
          </p:cNvPr>
          <p:cNvSpPr txBox="1"/>
          <p:nvPr/>
        </p:nvSpPr>
        <p:spPr>
          <a:xfrm>
            <a:off x="7686071" y="1410082"/>
            <a:ext cx="2047013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Presentación ML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337;p21">
            <a:extLst>
              <a:ext uri="{FF2B5EF4-FFF2-40B4-BE49-F238E27FC236}">
                <a16:creationId xmlns:a16="http://schemas.microsoft.com/office/drawing/2014/main" id="{0639EDBE-46A2-4462-8AA7-1489CD52A70D}"/>
              </a:ext>
            </a:extLst>
          </p:cNvPr>
          <p:cNvSpPr txBox="1"/>
          <p:nvPr/>
        </p:nvSpPr>
        <p:spPr>
          <a:xfrm>
            <a:off x="10135928" y="4885291"/>
            <a:ext cx="1396649" cy="78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Reto Tripulaciones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Semanas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326;p21">
            <a:extLst>
              <a:ext uri="{FF2B5EF4-FFF2-40B4-BE49-F238E27FC236}">
                <a16:creationId xmlns:a16="http://schemas.microsoft.com/office/drawing/2014/main" id="{1CA75EB5-116D-4192-A7B4-06C3E25FCB35}"/>
              </a:ext>
            </a:extLst>
          </p:cNvPr>
          <p:cNvSpPr/>
          <p:nvPr/>
        </p:nvSpPr>
        <p:spPr>
          <a:xfrm>
            <a:off x="10100398" y="3531781"/>
            <a:ext cx="1347187" cy="167556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51;p21">
            <a:extLst>
              <a:ext uri="{FF2B5EF4-FFF2-40B4-BE49-F238E27FC236}">
                <a16:creationId xmlns:a16="http://schemas.microsoft.com/office/drawing/2014/main" id="{0FD9FD10-047E-4152-9334-181B97296A17}"/>
              </a:ext>
            </a:extLst>
          </p:cNvPr>
          <p:cNvSpPr/>
          <p:nvPr/>
        </p:nvSpPr>
        <p:spPr>
          <a:xfrm rot="16200000">
            <a:off x="10400417" y="4300671"/>
            <a:ext cx="860172" cy="1742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37;p21">
            <a:extLst>
              <a:ext uri="{FF2B5EF4-FFF2-40B4-BE49-F238E27FC236}">
                <a16:creationId xmlns:a16="http://schemas.microsoft.com/office/drawing/2014/main" id="{227CA21B-61BD-45BE-9B1D-6C0D46BA0ED1}"/>
              </a:ext>
            </a:extLst>
          </p:cNvPr>
          <p:cNvSpPr txBox="1"/>
          <p:nvPr/>
        </p:nvSpPr>
        <p:spPr>
          <a:xfrm>
            <a:off x="9894412" y="1784960"/>
            <a:ext cx="1497827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Presentación Cloud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AE072B-A38A-420E-A28C-2E3AA18183BC}"/>
              </a:ext>
            </a:extLst>
          </p:cNvPr>
          <p:cNvSpPr/>
          <p:nvPr/>
        </p:nvSpPr>
        <p:spPr>
          <a:xfrm>
            <a:off x="1176334" y="5939940"/>
            <a:ext cx="914697" cy="4034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CI/CD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481C975-C379-444F-8A6F-3954582DFDBF}"/>
              </a:ext>
            </a:extLst>
          </p:cNvPr>
          <p:cNvSpPr/>
          <p:nvPr/>
        </p:nvSpPr>
        <p:spPr>
          <a:xfrm>
            <a:off x="4713888" y="5939940"/>
            <a:ext cx="1579869" cy="40346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SQL &amp; NoSQL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1172664-E0D5-421D-9817-A1F5A74D22FD}"/>
              </a:ext>
            </a:extLst>
          </p:cNvPr>
          <p:cNvSpPr/>
          <p:nvPr/>
        </p:nvSpPr>
        <p:spPr>
          <a:xfrm>
            <a:off x="6656634" y="5939940"/>
            <a:ext cx="1579869" cy="40346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PowerBI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11BF56D-9763-489C-B714-A4475BD22462}"/>
              </a:ext>
            </a:extLst>
          </p:cNvPr>
          <p:cNvSpPr/>
          <p:nvPr/>
        </p:nvSpPr>
        <p:spPr>
          <a:xfrm>
            <a:off x="2463073" y="5939940"/>
            <a:ext cx="1887938" cy="4034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Kaggle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competitions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80B8E00-546C-43F9-8CD4-DA1EBB6D95E4}"/>
              </a:ext>
            </a:extLst>
          </p:cNvPr>
          <p:cNvSpPr/>
          <p:nvPr/>
        </p:nvSpPr>
        <p:spPr>
          <a:xfrm>
            <a:off x="8485518" y="5939940"/>
            <a:ext cx="1579869" cy="40346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Otros</a:t>
            </a:r>
          </a:p>
        </p:txBody>
      </p:sp>
      <p:sp>
        <p:nvSpPr>
          <p:cNvPr id="52" name="Google Shape;325;p21">
            <a:extLst>
              <a:ext uri="{FF2B5EF4-FFF2-40B4-BE49-F238E27FC236}">
                <a16:creationId xmlns:a16="http://schemas.microsoft.com/office/drawing/2014/main" id="{684CB786-796F-45D1-917E-E58D30CB0F15}"/>
              </a:ext>
            </a:extLst>
          </p:cNvPr>
          <p:cNvSpPr txBox="1">
            <a:spLocks/>
          </p:cNvSpPr>
          <p:nvPr/>
        </p:nvSpPr>
        <p:spPr>
          <a:xfrm>
            <a:off x="10240410" y="435542"/>
            <a:ext cx="1500681" cy="74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s-ES" sz="2000" dirty="0">
                <a:solidFill>
                  <a:srgbClr val="FF0000"/>
                </a:solidFill>
              </a:rPr>
              <a:t>30% Teoría</a:t>
            </a:r>
          </a:p>
          <a:p>
            <a:pPr>
              <a:buSzPts val="4400"/>
            </a:pPr>
            <a:r>
              <a:rPr lang="es-ES" sz="2000" dirty="0">
                <a:solidFill>
                  <a:srgbClr val="FF0000"/>
                </a:solidFill>
              </a:rPr>
              <a:t>70% Práctica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Ejemplo de banca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" name="Google Shape;103;p3"/>
          <p:cNvGraphicFramePr/>
          <p:nvPr/>
        </p:nvGraphicFramePr>
        <p:xfrm>
          <a:off x="587829" y="3212177"/>
          <a:ext cx="4455300" cy="1613010"/>
        </p:xfrm>
        <a:graphic>
          <a:graphicData uri="http://schemas.openxmlformats.org/drawingml/2006/table">
            <a:tbl>
              <a:tblPr firstRow="1" bandRow="1">
                <a:noFill/>
                <a:tableStyleId>{FE9104CC-F54D-4E95-A425-7713EC7E1A2D}</a:tableStyleId>
              </a:tblPr>
              <a:tblGrid>
                <a:gridCol w="111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" name="Google Shape;104;p3"/>
          <p:cNvGraphicFramePr/>
          <p:nvPr/>
        </p:nvGraphicFramePr>
        <p:xfrm>
          <a:off x="5614513" y="2608644"/>
          <a:ext cx="5915000" cy="2651870"/>
        </p:xfrm>
        <a:graphic>
          <a:graphicData uri="http://schemas.openxmlformats.org/drawingml/2006/table">
            <a:tbl>
              <a:tblPr firstRow="1" bandRow="1">
                <a:noFill/>
                <a:tableStyleId>{FE9104CC-F54D-4E95-A425-7713EC7E1A2D}</a:tableStyleId>
              </a:tblPr>
              <a:tblGrid>
                <a:gridCol w="84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Trabajo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Estado civil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Deudas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24.000 €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F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33.000 €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725 €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Estudiante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6.000 €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J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300.000 €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Mi primer modelo de ML</a:t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63844" y="1891900"/>
            <a:ext cx="107644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vez que viajas apuntas tus KMs y el combustible consumido, por lo que cuánto más distancia, más combustible consumo.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en 300 km consumo 40L, ¿Cuántos L consumo en 700km?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307" y="3347309"/>
            <a:ext cx="3197088" cy="2200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4"/>
          <p:cNvCxnSpPr/>
          <p:nvPr/>
        </p:nvCxnSpPr>
        <p:spPr>
          <a:xfrm rot="10800000" flipH="1">
            <a:off x="1930960" y="3658028"/>
            <a:ext cx="2204621" cy="1410746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4"/>
          <p:cNvSpPr txBox="1"/>
          <p:nvPr/>
        </p:nvSpPr>
        <p:spPr>
          <a:xfrm>
            <a:off x="1866204" y="5689047"/>
            <a:ext cx="1570173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48" b="-239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963695" y="6058061"/>
            <a:ext cx="36075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181" t="-2220" r="-336" b="-355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6906053" y="3772809"/>
            <a:ext cx="1562100" cy="667692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988853" y="3772808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 de personas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69060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Equipaje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89888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Altura recorrida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6569914" y="5941503"/>
            <a:ext cx="46583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61" b="-26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</a:t>
            </a:r>
            <a:r>
              <a:rPr lang="es-ES" sz="24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campo </a:t>
            </a:r>
            <a:r>
              <a:rPr lang="es-ES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 las matemáticas y la computación mediante el que podemos simular en una máquina, es decir, </a:t>
            </a:r>
            <a:r>
              <a:rPr lang="es-ES" sz="2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2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2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964032" y="2103437"/>
            <a:ext cx="62639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podemos resolver con Machine Learning?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26633" y="55488"/>
            <a:ext cx="3996000" cy="3300272"/>
          </a:xfrm>
          <a:prstGeom prst="rect">
            <a:avLst/>
          </a:prstGeom>
          <a:blipFill rotWithShape="1">
            <a:blip r:embed="rId3">
              <a:alphaModFix amt="38000"/>
            </a:blip>
            <a:stretch>
              <a:fillRect l="-29279" r="-2927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Banca y Seguros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fraude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Anticipación al impago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 personalizados</a:t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083731" y="55488"/>
            <a:ext cx="4012707" cy="3300272"/>
          </a:xfrm>
          <a:prstGeom prst="rect">
            <a:avLst/>
          </a:prstGeom>
          <a:blipFill rotWithShape="1">
            <a:blip r:embed="rId4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del cliente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sentimientos en campañas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Cuándo y a quién hay que dirigirse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8140828" y="55488"/>
            <a:ext cx="4012707" cy="3300272"/>
          </a:xfrm>
          <a:prstGeom prst="rect">
            <a:avLst/>
          </a:prstGeom>
          <a:blipFill rotWithShape="1">
            <a:blip r:embed="rId5">
              <a:alphaModFix amt="38000"/>
            </a:blip>
            <a:stretch>
              <a:fillRect l="-6968" r="-696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Retail y logística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Optimización de rutas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Comportamientos de compra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de entregas y de demadas</a:t>
            </a:r>
            <a:endParaRPr sz="14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averías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26634" y="3429000"/>
            <a:ext cx="4012707" cy="3300272"/>
          </a:xfrm>
          <a:prstGeom prst="rect">
            <a:avLst/>
          </a:prstGeom>
          <a:blipFill rotWithShape="1">
            <a:blip r:embed="rId6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Sector salud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Clasificadores de radiografías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enfermedades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a la saturación de hospitales/clínicas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4083731" y="3429000"/>
            <a:ext cx="4012707" cy="3300272"/>
          </a:xfrm>
          <a:prstGeom prst="rect">
            <a:avLst/>
          </a:prstGeom>
          <a:blipFill rotWithShape="1">
            <a:blip r:embed="rId7">
              <a:alphaModFix amt="38000"/>
            </a:blip>
            <a:stretch>
              <a:fillRect l="-8311" r="-8313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Recomendadores de productos en base a tu actividad en RRSS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 de media (Netflix, Spotify)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8140828" y="3429000"/>
            <a:ext cx="4012707" cy="3300272"/>
          </a:xfrm>
          <a:prstGeom prst="rect">
            <a:avLst/>
          </a:prstGeom>
          <a:blipFill rotWithShape="1">
            <a:blip r:embed="rId8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Tendencias/anomalías, comportamientos predictivos en mercado de valores, energético.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>
            <a:off x="319880" y="1272345"/>
            <a:ext cx="3263900" cy="80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utilizados en predicción de datos etiquetados</a:t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8535640" y="1258024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Reinforcment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que aprenden interactuando con su entorno</a:t>
            </a:r>
            <a:endParaRPr/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103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660" y="247815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367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506" y="3538595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023" y="37956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75" y="3510006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584506" y="2216542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 pagador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625103" y="3263426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 pagador</a:t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1020" y="320535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4602" y="255716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820" y="266225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320" y="26520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573" y="352430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745" y="381939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2940" y="314290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4055" y="2601662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2471870" y="2936415"/>
            <a:ext cx="95923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Nuevos casos</a:t>
            </a:r>
            <a:endParaRPr/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5472" y="254834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8828" y="2695300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991" y="276423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1432" y="2713156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9340" y="256068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553" y="3940843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43438" y="37069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6593" y="372627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438" y="298533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1885" y="372842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053" y="36734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7845" y="3925333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4603746" y="2286624"/>
            <a:ext cx="87567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Trabajador</a:t>
            </a:r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6376875" y="2305830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Autónomo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6449706" y="3475177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Pensionistas</a:t>
            </a:r>
            <a:endParaRPr/>
          </a:p>
        </p:txBody>
      </p:sp>
      <p:sp>
        <p:nvSpPr>
          <p:cNvPr id="184" name="Google Shape;184;p8"/>
          <p:cNvSpPr txBox="1"/>
          <p:nvPr/>
        </p:nvSpPr>
        <p:spPr>
          <a:xfrm>
            <a:off x="4434486" y="3416611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Desempleados</a:t>
            </a:r>
            <a:endParaRPr/>
          </a:p>
        </p:txBody>
      </p:sp>
      <p:pic>
        <p:nvPicPr>
          <p:cNvPr id="185" name="Google Shape;185;p8" descr="Imagen que contiene medidor, señal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57945" y="2494289"/>
            <a:ext cx="1219920" cy="1219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9745440" y="2226924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Roomba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4427760" y="1223289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 no etiquetados, detectan patrones o anomalías.</a:t>
            </a:r>
            <a:endParaRPr/>
          </a:p>
        </p:txBody>
      </p:sp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2294108" y="114124"/>
            <a:ext cx="7493000" cy="7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/>
              <a:t>Tipos de algoritmos</a:t>
            </a:r>
            <a:endParaRPr/>
          </a:p>
        </p:txBody>
      </p:sp>
      <p:cxnSp>
        <p:nvCxnSpPr>
          <p:cNvPr id="189" name="Google Shape;189;p8"/>
          <p:cNvCxnSpPr/>
          <p:nvPr/>
        </p:nvCxnSpPr>
        <p:spPr>
          <a:xfrm>
            <a:off x="1951830" y="2433008"/>
            <a:ext cx="0" cy="15078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8"/>
          <p:cNvSpPr/>
          <p:nvPr/>
        </p:nvSpPr>
        <p:spPr>
          <a:xfrm>
            <a:off x="5370748" y="5057464"/>
            <a:ext cx="1468392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3954634" y="5761881"/>
            <a:ext cx="1968478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Segmentación de clientes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Biología: Clasificación de plantas o animales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124047" y="5661262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 de fraudes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96914" y="5111704"/>
            <a:ext cx="2201773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285286" y="5590138"/>
            <a:ext cx="1452246" cy="94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-&gt; Número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Proyección de ventas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Estimación de parámetros para evitar averías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848039" y="5483812"/>
            <a:ext cx="2062166" cy="9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-&gt; Clase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imágenes para medicina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texto para RRSS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Default en bancos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8" descr="Deep Reinforcement Learning and Its Applications - Inteliment Technologie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78559" y="4581499"/>
            <a:ext cx="3006657" cy="169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4956951" y="6318681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Reducción dimensionalidad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previas a un algoritmo supervisado, para reducir features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algoritmos</a:t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9" descr="Types of Machine Learning Algorithms | 7wDa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839" y="1634705"/>
            <a:ext cx="6621726" cy="47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/>
          <p:nvPr/>
        </p:nvSpPr>
        <p:spPr>
          <a:xfrm rot="3598520">
            <a:off x="5835440" y="1469075"/>
            <a:ext cx="3944116" cy="2637323"/>
          </a:xfrm>
          <a:prstGeom prst="flowChartTerminator">
            <a:avLst/>
          </a:prstGeom>
          <a:noFill/>
          <a:ln w="5715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8833424" y="1518347"/>
            <a:ext cx="1207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1002</Words>
  <Application>Microsoft Office PowerPoint</Application>
  <PresentationFormat>Widescreen</PresentationFormat>
  <Paragraphs>252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Machine Learning</vt:lpstr>
      <vt:lpstr>Machine Learning</vt:lpstr>
      <vt:lpstr>Machine Learning</vt:lpstr>
      <vt:lpstr>Machine Learning</vt:lpstr>
      <vt:lpstr>Machine Learning</vt:lpstr>
      <vt:lpstr>¿Qué podemos resolver con Machine Learning?</vt:lpstr>
      <vt:lpstr>PowerPoint Presentation</vt:lpstr>
      <vt:lpstr>Tipos de algoritmos</vt:lpstr>
      <vt:lpstr>Tipos de algoritmos</vt:lpstr>
      <vt:lpstr>Supervisado</vt:lpstr>
      <vt:lpstr>No supervisado</vt:lpstr>
      <vt:lpstr>PowerPoint Presentation</vt:lpstr>
      <vt:lpstr>Machine Learning, Inteligencia Artificial, Deep Learning… ¿Quién es quién?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Organización de Unidades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Daniel Ortiz</dc:creator>
  <cp:lastModifiedBy>Gabriel VT</cp:lastModifiedBy>
  <cp:revision>12</cp:revision>
  <dcterms:created xsi:type="dcterms:W3CDTF">2020-10-12T14:09:12Z</dcterms:created>
  <dcterms:modified xsi:type="dcterms:W3CDTF">2021-06-06T13:39:43Z</dcterms:modified>
</cp:coreProperties>
</file>